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3" r:id="rId2"/>
    <p:sldId id="278" r:id="rId3"/>
    <p:sldId id="308" r:id="rId4"/>
    <p:sldId id="280" r:id="rId5"/>
    <p:sldId id="279" r:id="rId6"/>
    <p:sldId id="281" r:id="rId7"/>
    <p:sldId id="297" r:id="rId8"/>
    <p:sldId id="298" r:id="rId9"/>
    <p:sldId id="299" r:id="rId10"/>
    <p:sldId id="296" r:id="rId11"/>
    <p:sldId id="304" r:id="rId12"/>
    <p:sldId id="314" r:id="rId13"/>
    <p:sldId id="290" r:id="rId14"/>
    <p:sldId id="292" r:id="rId15"/>
    <p:sldId id="293" r:id="rId16"/>
    <p:sldId id="294" r:id="rId17"/>
    <p:sldId id="287" r:id="rId18"/>
    <p:sldId id="288" r:id="rId19"/>
    <p:sldId id="310" r:id="rId20"/>
    <p:sldId id="311" r:id="rId21"/>
    <p:sldId id="312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66" autoAdjust="0"/>
    <p:restoredTop sz="94660"/>
  </p:normalViewPr>
  <p:slideViewPr>
    <p:cSldViewPr>
      <p:cViewPr varScale="1">
        <p:scale>
          <a:sx n="70" d="100"/>
          <a:sy n="70" d="100"/>
        </p:scale>
        <p:origin x="16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6979-8A4E-475E-B4AB-D976247FC5D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20D95-0E5F-4CF5-8FBB-4390D1475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22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47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39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05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9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27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3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68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83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85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85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20D95-0E5F-4CF5-8FBB-4390D1475A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7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irc.org.cn/index.as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nada" TargetMode="External"/><Relationship Id="rId13" Type="http://schemas.openxmlformats.org/officeDocument/2006/relationships/hyperlink" Target="http://en.wikipedia.org/wiki/United_Kingdom" TargetMode="External"/><Relationship Id="rId3" Type="http://schemas.openxmlformats.org/officeDocument/2006/relationships/hyperlink" Target="http://en.wikipedia.org/wiki/Literacy" TargetMode="External"/><Relationship Id="rId7" Type="http://schemas.openxmlformats.org/officeDocument/2006/relationships/hyperlink" Target="http://en.wikipedia.org/wiki/Austria" TargetMode="External"/><Relationship Id="rId12" Type="http://schemas.openxmlformats.org/officeDocument/2006/relationships/hyperlink" Target="http://en.wikipedia.org/wiki/German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ustralia" TargetMode="External"/><Relationship Id="rId11" Type="http://schemas.openxmlformats.org/officeDocument/2006/relationships/hyperlink" Target="http://en.wikipedia.org/wiki/France" TargetMode="External"/><Relationship Id="rId5" Type="http://schemas.openxmlformats.org/officeDocument/2006/relationships/hyperlink" Target="http://en.wikipedia.org/wiki/Russia" TargetMode="External"/><Relationship Id="rId15" Type="http://schemas.openxmlformats.org/officeDocument/2006/relationships/hyperlink" Target="http://en.wikipedia.org/wiki/Italy" TargetMode="External"/><Relationship Id="rId10" Type="http://schemas.openxmlformats.org/officeDocument/2006/relationships/hyperlink" Target="http://en.wikipedia.org/wiki/Finland" TargetMode="External"/><Relationship Id="rId4" Type="http://schemas.openxmlformats.org/officeDocument/2006/relationships/hyperlink" Target="http://en.wikipedia.org/wiki/United_Nations_Development_Programme" TargetMode="External"/><Relationship Id="rId9" Type="http://schemas.openxmlformats.org/officeDocument/2006/relationships/hyperlink" Target="http://en.wikipedia.org/wiki/North_Korea" TargetMode="External"/><Relationship Id="rId14" Type="http://schemas.openxmlformats.org/officeDocument/2006/relationships/hyperlink" Target="http://en.wikipedia.org/wiki/United_States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Zambia" TargetMode="External"/><Relationship Id="rId3" Type="http://schemas.openxmlformats.org/officeDocument/2006/relationships/hyperlink" Target="http://en.wikipedia.org/wiki/Literacy" TargetMode="External"/><Relationship Id="rId7" Type="http://schemas.openxmlformats.org/officeDocument/2006/relationships/hyperlink" Target="http://en.wikipedia.org/wiki/Iran" TargetMode="External"/><Relationship Id="rId12" Type="http://schemas.openxmlformats.org/officeDocument/2006/relationships/hyperlink" Target="http://en.wikipedia.org/wiki/Mali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ri_Lanka" TargetMode="External"/><Relationship Id="rId11" Type="http://schemas.openxmlformats.org/officeDocument/2006/relationships/hyperlink" Target="http://en.wikipedia.org/wiki/Bangladesh" TargetMode="External"/><Relationship Id="rId5" Type="http://schemas.openxmlformats.org/officeDocument/2006/relationships/hyperlink" Target="http://en.wikipedia.org/wiki/Malaysia" TargetMode="External"/><Relationship Id="rId10" Type="http://schemas.openxmlformats.org/officeDocument/2006/relationships/hyperlink" Target="http://en.wikipedia.org/wiki/Pakistan" TargetMode="External"/><Relationship Id="rId4" Type="http://schemas.openxmlformats.org/officeDocument/2006/relationships/hyperlink" Target="http://en.wikipedia.org/wiki/People's_Republic_of_China" TargetMode="External"/><Relationship Id="rId9" Type="http://schemas.openxmlformats.org/officeDocument/2006/relationships/hyperlink" Target="http://en.wikipedia.org/wiki/India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rriam-webster.com/dictionary/litera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16 - SFSS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 – 03a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 fontScale="85000" lnSpcReduction="10000"/>
          </a:bodyPr>
          <a:lstStyle/>
          <a:p>
            <a:r>
              <a:rPr lang="en-US" sz="6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Illiteracy &amp; Importance of </a:t>
            </a:r>
            <a:r>
              <a:rPr lang="en-US" sz="63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</a:t>
            </a:r>
            <a:r>
              <a:rPr lang="en-US" sz="6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2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endParaRPr lang="en-US" sz="4400" b="1" dirty="0" smtClean="0"/>
          </a:p>
          <a:p>
            <a:pPr algn="ctr">
              <a:buNone/>
            </a:pPr>
            <a:endParaRPr lang="en-US" sz="4400" b="1" smtClean="0"/>
          </a:p>
          <a:p>
            <a:pPr algn="ctr">
              <a:buNone/>
            </a:pPr>
            <a:r>
              <a:rPr lang="en-US" sz="4400" b="1" smtClean="0"/>
              <a:t>Importance </a:t>
            </a:r>
            <a:endParaRPr lang="en-US" sz="4400" b="1" dirty="0" smtClean="0"/>
          </a:p>
          <a:p>
            <a:pPr algn="ctr">
              <a:buNone/>
            </a:pPr>
            <a:r>
              <a:rPr lang="en-US" sz="4400" b="1" dirty="0" smtClean="0"/>
              <a:t>&amp;</a:t>
            </a:r>
          </a:p>
          <a:p>
            <a:pPr algn="ctr">
              <a:buNone/>
            </a:pPr>
            <a:r>
              <a:rPr lang="en-US" sz="4400" b="1" dirty="0" smtClean="0"/>
              <a:t>Power of Education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plays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supreme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role and has a cross cutting impact on all aspects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human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is one of the basic necessities of the modern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societies,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the society holds its grounds on the basis of education. </a:t>
            </a:r>
          </a:p>
          <a:p>
            <a:pPr algn="just"/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It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is a 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dynamic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investment for human and economic development.</a:t>
            </a: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the days when nations with most manpower and greatest warriors were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best on the surface of earth.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Today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education is the power to rule the world and this is a known fact now.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0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Developed countries have the highest literacy rate 99%, which is the reason of their ongoing progress. Least developed countries have the lowest literacy rate. </a:t>
            </a:r>
          </a:p>
          <a:p>
            <a:pPr marL="0" indent="0" algn="just">
              <a:buNone/>
            </a:pP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If developing countries want to be at the level of the developed countries, they would have to educate their nation.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8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Finland</a:t>
            </a:r>
          </a:p>
          <a:p>
            <a:pPr>
              <a:buNone/>
            </a:pPr>
            <a:r>
              <a:rPr lang="en-US" dirty="0" smtClean="0"/>
              <a:t>Population 1/4</a:t>
            </a:r>
            <a:r>
              <a:rPr lang="en-US" baseline="30000" dirty="0" smtClean="0"/>
              <a:t>th</a:t>
            </a:r>
            <a:r>
              <a:rPr lang="en-US" dirty="0" smtClean="0"/>
              <a:t> of Karachi</a:t>
            </a:r>
          </a:p>
          <a:p>
            <a:pPr>
              <a:buNone/>
            </a:pPr>
            <a:r>
              <a:rPr lang="en-US" dirty="0" smtClean="0"/>
              <a:t>1 company </a:t>
            </a:r>
            <a:r>
              <a:rPr lang="en-US" b="1" dirty="0" smtClean="0"/>
              <a:t>Nokia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Exports are </a:t>
            </a:r>
            <a:r>
              <a:rPr lang="en-US" b="1" dirty="0" smtClean="0"/>
              <a:t>2 Times </a:t>
            </a:r>
            <a:r>
              <a:rPr lang="en-US" dirty="0" smtClean="0"/>
              <a:t>then the GDP of Pakistan. </a:t>
            </a:r>
            <a:endParaRPr lang="en-US" dirty="0"/>
          </a:p>
        </p:txBody>
      </p:sp>
      <p:pic>
        <p:nvPicPr>
          <p:cNvPr id="6" name="Picture 5" descr="Finland_Flag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609601"/>
            <a:ext cx="3810000" cy="1752600"/>
          </a:xfrm>
          <a:prstGeom prst="rect">
            <a:avLst/>
          </a:prstGeom>
        </p:spPr>
      </p:pic>
      <p:pic>
        <p:nvPicPr>
          <p:cNvPr id="7" name="Picture 6" descr="nokiai 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3124200"/>
            <a:ext cx="2514600" cy="1975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Austria</a:t>
            </a:r>
          </a:p>
          <a:p>
            <a:pPr>
              <a:buNone/>
            </a:pPr>
            <a:r>
              <a:rPr lang="en-US" dirty="0" smtClean="0"/>
              <a:t>Population 1/2 of Karachi</a:t>
            </a:r>
          </a:p>
          <a:p>
            <a:pPr>
              <a:buNone/>
            </a:pPr>
            <a:r>
              <a:rPr lang="en-US" b="1" dirty="0" smtClean="0"/>
              <a:t>GDP More </a:t>
            </a:r>
            <a:r>
              <a:rPr lang="en-US" dirty="0" smtClean="0"/>
              <a:t>then the GDP of Pakistan.	 </a:t>
            </a:r>
            <a:endParaRPr lang="en-US" dirty="0"/>
          </a:p>
        </p:txBody>
      </p:sp>
      <p:pic>
        <p:nvPicPr>
          <p:cNvPr id="5" name="Content Placeholder 3" descr="158px-Flag_of_Austria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33400"/>
            <a:ext cx="2962275" cy="196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China</a:t>
            </a:r>
          </a:p>
          <a:p>
            <a:pPr>
              <a:buNone/>
            </a:pPr>
            <a:r>
              <a:rPr lang="en-US" dirty="0" smtClean="0"/>
              <a:t>Population </a:t>
            </a:r>
            <a:r>
              <a:rPr lang="en-US" dirty="0" smtClean="0">
                <a:cs typeface="Times" panose="02020603050405020304" pitchFamily="18" charset="0"/>
              </a:rPr>
              <a:t>1,372,360,000</a:t>
            </a:r>
            <a:r>
              <a:rPr lang="en-US" dirty="0" smtClean="0"/>
              <a:t>. </a:t>
            </a:r>
            <a:r>
              <a:rPr lang="en-US" sz="2400" dirty="0" smtClean="0"/>
              <a:t>(30 September, 2015) 			    Source: </a:t>
            </a:r>
            <a:r>
              <a:rPr lang="en-US" sz="2400" dirty="0" smtClean="0">
                <a:hlinkClick r:id="rId3"/>
              </a:rPr>
              <a:t>Official Chinese Population Clock</a:t>
            </a:r>
            <a:endParaRPr lang="en-US" sz="2400" dirty="0" smtClean="0"/>
          </a:p>
          <a:p>
            <a:pPr>
              <a:buNone/>
            </a:pPr>
            <a:r>
              <a:rPr lang="en-US" b="1" dirty="0" smtClean="0"/>
              <a:t>GDP More </a:t>
            </a:r>
            <a:r>
              <a:rPr lang="en-US" dirty="0" smtClean="0"/>
              <a:t>then the DGP of Pakistan.	 </a:t>
            </a:r>
            <a:endParaRPr lang="en-US" dirty="0"/>
          </a:p>
        </p:txBody>
      </p:sp>
      <p:pic>
        <p:nvPicPr>
          <p:cNvPr id="2050" name="Picture 2" descr="E:\laptop\mix\illiteracy\china-fla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381000"/>
            <a:ext cx="43053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000" b="1" dirty="0" smtClean="0"/>
              <a:t>Literacy Ratio in Pakistan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 smtClean="0"/>
              <a:t>	Countries by L</a:t>
            </a:r>
            <a:r>
              <a:rPr lang="en-US" b="1" dirty="0" smtClean="0">
                <a:hlinkClick r:id="rId3"/>
              </a:rPr>
              <a:t>iteracy</a:t>
            </a:r>
            <a:r>
              <a:rPr lang="en-US" b="1" dirty="0" smtClean="0"/>
              <a:t> Rate:</a:t>
            </a:r>
          </a:p>
          <a:p>
            <a:pPr algn="ctr">
              <a:buNone/>
            </a:pPr>
            <a:endParaRPr lang="en-US" dirty="0" smtClean="0">
              <a:hlinkClick r:id="rId4"/>
            </a:endParaRPr>
          </a:p>
          <a:p>
            <a:pPr>
              <a:buNone/>
            </a:pPr>
            <a:r>
              <a:rPr lang="en-US" b="1" dirty="0" smtClean="0"/>
              <a:t>Country 		</a:t>
            </a:r>
            <a:r>
              <a:rPr lang="en-US" b="1" dirty="0" smtClean="0">
                <a:hlinkClick r:id="rId3"/>
              </a:rPr>
              <a:t>Literacy</a:t>
            </a:r>
            <a:r>
              <a:rPr lang="en-US" b="1" dirty="0" smtClean="0"/>
              <a:t> rate			</a:t>
            </a:r>
          </a:p>
          <a:p>
            <a:pPr>
              <a:buNone/>
            </a:pPr>
            <a:r>
              <a:rPr lang="en-US" dirty="0" smtClean="0">
                <a:hlinkClick r:id="rId5"/>
              </a:rPr>
              <a:t>Russia</a:t>
            </a:r>
            <a:r>
              <a:rPr lang="en-US" dirty="0" smtClean="0"/>
              <a:t> 			99.7 		</a:t>
            </a:r>
          </a:p>
          <a:p>
            <a:pPr>
              <a:buNone/>
            </a:pPr>
            <a:r>
              <a:rPr lang="en-US" dirty="0" smtClean="0">
                <a:hlinkClick r:id="rId6"/>
              </a:rPr>
              <a:t>Australia</a:t>
            </a:r>
            <a:r>
              <a:rPr lang="en-US" dirty="0" smtClean="0"/>
              <a:t> 		99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7"/>
              </a:rPr>
              <a:t>Austria</a:t>
            </a:r>
            <a:r>
              <a:rPr lang="en-US" dirty="0" smtClean="0"/>
              <a:t> 		99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8"/>
              </a:rPr>
              <a:t>Canada</a:t>
            </a:r>
            <a:r>
              <a:rPr lang="en-US" dirty="0" smtClean="0"/>
              <a:t> 		99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9"/>
              </a:rPr>
              <a:t>North Korea</a:t>
            </a:r>
            <a:r>
              <a:rPr lang="en-US" dirty="0" smtClean="0"/>
              <a:t> 		100</a:t>
            </a:r>
          </a:p>
          <a:p>
            <a:pPr>
              <a:buNone/>
            </a:pPr>
            <a:r>
              <a:rPr lang="en-US" dirty="0" smtClean="0">
                <a:hlinkClick r:id="rId10"/>
              </a:rPr>
              <a:t>Finland</a:t>
            </a:r>
            <a:r>
              <a:rPr lang="en-US" dirty="0" smtClean="0"/>
              <a:t> 		99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11"/>
              </a:rPr>
              <a:t>France</a:t>
            </a:r>
            <a:r>
              <a:rPr lang="en-US" dirty="0" smtClean="0"/>
              <a:t> 		99  </a:t>
            </a:r>
          </a:p>
          <a:p>
            <a:pPr>
              <a:buNone/>
            </a:pPr>
            <a:r>
              <a:rPr lang="en-US" dirty="0" smtClean="0">
                <a:hlinkClick r:id="rId12"/>
              </a:rPr>
              <a:t>Germany</a:t>
            </a:r>
            <a:r>
              <a:rPr lang="en-US" dirty="0" smtClean="0"/>
              <a:t> 		99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13"/>
              </a:rPr>
              <a:t>United Kingdom</a:t>
            </a:r>
            <a:r>
              <a:rPr lang="en-US" dirty="0" smtClean="0"/>
              <a:t> 	99  </a:t>
            </a:r>
          </a:p>
          <a:p>
            <a:pPr>
              <a:buNone/>
            </a:pPr>
            <a:r>
              <a:rPr lang="en-US" dirty="0" smtClean="0">
                <a:hlinkClick r:id="rId14"/>
              </a:rPr>
              <a:t>United States</a:t>
            </a:r>
            <a:r>
              <a:rPr lang="en-US" dirty="0" smtClean="0"/>
              <a:t> 		99 </a:t>
            </a:r>
            <a:endParaRPr lang="en-US" baseline="30000" dirty="0" smtClean="0"/>
          </a:p>
          <a:p>
            <a:pPr>
              <a:buNone/>
            </a:pPr>
            <a:r>
              <a:rPr lang="en-US" dirty="0" smtClean="0">
                <a:hlinkClick r:id="rId15"/>
              </a:rPr>
              <a:t>Italy</a:t>
            </a:r>
            <a:r>
              <a:rPr lang="en-US" dirty="0" smtClean="0"/>
              <a:t> 			99.2</a:t>
            </a:r>
          </a:p>
          <a:p>
            <a:pPr>
              <a:buNone/>
            </a:pPr>
            <a:r>
              <a:rPr lang="en-US" dirty="0" smtClean="0"/>
              <a:t>Indonesia 		93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Country 		</a:t>
            </a:r>
            <a:r>
              <a:rPr lang="en-US" b="1" dirty="0" smtClean="0">
                <a:hlinkClick r:id="rId3"/>
              </a:rPr>
              <a:t>Literacy</a:t>
            </a:r>
            <a:r>
              <a:rPr lang="en-US" b="1" dirty="0" smtClean="0"/>
              <a:t> rate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>
                <a:hlinkClick r:id="rId4" tooltip="People's Republic of China"/>
              </a:rPr>
              <a:t>China</a:t>
            </a:r>
            <a:r>
              <a:rPr lang="en-US" dirty="0" smtClean="0"/>
              <a:t> 		96.4</a:t>
            </a:r>
          </a:p>
          <a:p>
            <a:pPr>
              <a:buNone/>
            </a:pPr>
            <a:r>
              <a:rPr lang="en-US" dirty="0" smtClean="0">
                <a:hlinkClick r:id="rId5"/>
              </a:rPr>
              <a:t>Malaysia</a:t>
            </a:r>
            <a:r>
              <a:rPr lang="en-US" dirty="0" smtClean="0"/>
              <a:t> 		94.6</a:t>
            </a:r>
          </a:p>
          <a:p>
            <a:pPr>
              <a:buNone/>
            </a:pPr>
            <a:r>
              <a:rPr lang="pl-PL" dirty="0" smtClean="0">
                <a:hlinkClick r:id="rId6"/>
              </a:rPr>
              <a:t>Sri Lanka</a:t>
            </a:r>
            <a:r>
              <a:rPr lang="pl-PL" dirty="0" smtClean="0"/>
              <a:t> </a:t>
            </a:r>
            <a:r>
              <a:rPr lang="en-US" dirty="0" smtClean="0"/>
              <a:t>		</a:t>
            </a:r>
            <a:r>
              <a:rPr lang="pl-PL" dirty="0" smtClean="0"/>
              <a:t>90.8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7"/>
              </a:rPr>
              <a:t>Iran</a:t>
            </a:r>
            <a:r>
              <a:rPr lang="en-US" dirty="0" smtClean="0"/>
              <a:t> 			82.3</a:t>
            </a:r>
          </a:p>
          <a:p>
            <a:pPr>
              <a:buNone/>
            </a:pPr>
            <a:r>
              <a:rPr lang="en-US" dirty="0" smtClean="0">
                <a:hlinkClick r:id="rId8"/>
              </a:rPr>
              <a:t>Zambia</a:t>
            </a:r>
            <a:r>
              <a:rPr lang="en-US" dirty="0" smtClean="0"/>
              <a:t> 		70.6</a:t>
            </a:r>
          </a:p>
          <a:p>
            <a:pPr>
              <a:buNone/>
            </a:pPr>
            <a:r>
              <a:rPr lang="en-US" dirty="0" smtClean="0">
                <a:hlinkClick r:id="rId9"/>
              </a:rPr>
              <a:t>India</a:t>
            </a:r>
            <a:r>
              <a:rPr lang="en-US" dirty="0" smtClean="0"/>
              <a:t> 			72</a:t>
            </a:r>
          </a:p>
          <a:p>
            <a:pPr>
              <a:buNone/>
            </a:pPr>
            <a:r>
              <a:rPr lang="sv-SE" b="1" dirty="0" smtClean="0">
                <a:hlinkClick r:id="rId10"/>
              </a:rPr>
              <a:t>Pakistan</a:t>
            </a:r>
            <a:r>
              <a:rPr lang="sv-SE" b="1" dirty="0" smtClean="0"/>
              <a:t> 		58.7 </a:t>
            </a:r>
          </a:p>
          <a:p>
            <a:pPr>
              <a:buNone/>
            </a:pPr>
            <a:r>
              <a:rPr lang="sv-SE" dirty="0" smtClean="0">
                <a:hlinkClick r:id="rId11"/>
              </a:rPr>
              <a:t>Bangladesh</a:t>
            </a:r>
            <a:r>
              <a:rPr lang="sv-SE" dirty="0" smtClean="0"/>
              <a:t> 	61.5</a:t>
            </a:r>
          </a:p>
          <a:p>
            <a:pPr>
              <a:buNone/>
            </a:pPr>
            <a:r>
              <a:rPr lang="en-US" dirty="0" smtClean="0">
                <a:hlinkClick r:id="rId12"/>
              </a:rPr>
              <a:t>Mali</a:t>
            </a:r>
            <a:r>
              <a:rPr lang="en-US" dirty="0" smtClean="0"/>
              <a:t> 			38.7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2800" b="1" dirty="0" smtClean="0"/>
              <a:t>	</a:t>
            </a:r>
            <a:r>
              <a:rPr lang="en-US" sz="2600" b="1" dirty="0" smtClean="0"/>
              <a:t>Different Sources: </a:t>
            </a:r>
            <a:r>
              <a:rPr lang="en-US" sz="2600" dirty="0" smtClean="0"/>
              <a:t>(</a:t>
            </a:r>
            <a:r>
              <a:rPr lang="en-US" sz="2600" dirty="0"/>
              <a:t>United Nations Educational, Scientific </a:t>
            </a:r>
            <a:r>
              <a:rPr lang="en-US" sz="2600" dirty="0" smtClean="0"/>
              <a:t>and Cultural Organization (UNESCO), </a:t>
            </a:r>
            <a:r>
              <a:rPr lang="en-US" sz="2600" dirty="0"/>
              <a:t>Central Intelligence </a:t>
            </a:r>
            <a:r>
              <a:rPr lang="en-US" sz="2600" dirty="0" smtClean="0"/>
              <a:t>Agency (CIA) Fact Book,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According to CIA Fact book, 2013, Pakistan ranks 164</a:t>
            </a:r>
            <a:r>
              <a:rPr lang="en-US" baseline="30000" dirty="0" smtClean="0"/>
              <a:t>th</a:t>
            </a:r>
            <a:r>
              <a:rPr lang="en-US" dirty="0" smtClean="0"/>
              <a:t> among 205 countries.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9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Illiteracy</a:t>
            </a:r>
            <a:endParaRPr lang="en-US" sz="6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Literacy Rate in Pakistan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668585"/>
              </p:ext>
            </p:extLst>
          </p:nvPr>
        </p:nvGraphicFramePr>
        <p:xfrm>
          <a:off x="457200" y="1676400"/>
          <a:ext cx="8229600" cy="20421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Over-</a:t>
                      </a:r>
                      <a:r>
                        <a:rPr lang="en-US" sz="3200" b="1" baseline="0" dirty="0" smtClean="0"/>
                        <a:t>all literacy Rate</a:t>
                      </a:r>
                    </a:p>
                    <a:p>
                      <a:endParaRPr lang="en-US" sz="3200" b="1" dirty="0" smtClean="0"/>
                    </a:p>
                    <a:p>
                      <a:pPr algn="ctr"/>
                      <a:r>
                        <a:rPr lang="en-US" sz="3200" b="1" smtClean="0"/>
                        <a:t>58.%</a:t>
                      </a:r>
                      <a:endParaRPr lang="en-US" sz="32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/>
                        <a:t>Male Literacy Rate</a:t>
                      </a:r>
                    </a:p>
                    <a:p>
                      <a:pPr algn="ctr"/>
                      <a:endParaRPr lang="en-US" sz="3200" b="1" baseline="0" dirty="0" smtClean="0"/>
                    </a:p>
                    <a:p>
                      <a:pPr algn="ctr"/>
                      <a:r>
                        <a:rPr lang="en-US" sz="3200" b="1" dirty="0" smtClean="0"/>
                        <a:t>71.5%</a:t>
                      </a:r>
                      <a:endParaRPr lang="en-US" sz="32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/>
                        <a:t>Female Literacy Rate</a:t>
                      </a:r>
                    </a:p>
                    <a:p>
                      <a:pPr algn="ctr"/>
                      <a:endParaRPr lang="en-US" sz="3200" b="1" dirty="0" smtClean="0"/>
                    </a:p>
                    <a:p>
                      <a:pPr algn="ctr"/>
                      <a:r>
                        <a:rPr lang="en-US" sz="3200" b="1" dirty="0" smtClean="0"/>
                        <a:t>45.3%</a:t>
                      </a:r>
                      <a:endParaRPr lang="en-US" sz="32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9800" y="4038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For the year 2013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3792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>
                <a:latin typeface="Times" panose="02020603050405020304" pitchFamily="18" charset="0"/>
                <a:cs typeface="Times" panose="02020603050405020304" pitchFamily="18" charset="0"/>
              </a:rPr>
              <a:t>Pakistan’s literacy rate stands 58 per cent in </a:t>
            </a:r>
            <a:r>
              <a:rPr lang="en-US" sz="4000" dirty="0" smtClean="0">
                <a:latin typeface="Times" panose="02020603050405020304" pitchFamily="18" charset="0"/>
                <a:cs typeface="Times" panose="02020603050405020304" pitchFamily="18" charset="0"/>
              </a:rPr>
              <a:t>2015. </a:t>
            </a:r>
            <a:endParaRPr lang="en-US" sz="40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endParaRPr lang="en-US" sz="4000" b="1" dirty="0" smtClean="0"/>
          </a:p>
          <a:p>
            <a:pPr algn="just"/>
            <a:r>
              <a:rPr lang="en-US" sz="4000" dirty="0" smtClean="0"/>
              <a:t>The </a:t>
            </a:r>
            <a:r>
              <a:rPr lang="en-US" sz="4000" dirty="0"/>
              <a:t>literacy rate for male during 2015 </a:t>
            </a:r>
            <a:r>
              <a:rPr lang="en-US" sz="4000" dirty="0" smtClean="0"/>
              <a:t>was 70 </a:t>
            </a:r>
            <a:r>
              <a:rPr lang="en-US" sz="4000" dirty="0"/>
              <a:t>percent and for female was 49 </a:t>
            </a:r>
            <a:r>
              <a:rPr lang="en-US" sz="4000" dirty="0" smtClean="0"/>
              <a:t>percent.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0895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en-US" sz="8800" b="1" dirty="0" smtClean="0"/>
          </a:p>
          <a:p>
            <a:pPr algn="ctr">
              <a:buNone/>
            </a:pPr>
            <a:r>
              <a:rPr lang="en-US" sz="8800" b="1" dirty="0" smtClean="0"/>
              <a:t>Thanks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dirty="0"/>
              <a:t>Literacy</a:t>
            </a:r>
            <a:r>
              <a:rPr lang="en-US" dirty="0"/>
              <a:t> is traditionally understood as the ability to </a:t>
            </a:r>
            <a:r>
              <a:rPr lang="en-US" dirty="0" smtClean="0"/>
              <a:t>Read and Write.</a:t>
            </a:r>
          </a:p>
          <a:p>
            <a:pPr algn="just"/>
            <a:r>
              <a:rPr lang="en-US" sz="2000" dirty="0" smtClean="0"/>
              <a:t>("</a:t>
            </a:r>
            <a:r>
              <a:rPr lang="en-US" sz="2000" dirty="0"/>
              <a:t>Literate." Merriam-Webster.com. Merriam-Webster, </a:t>
            </a:r>
            <a:r>
              <a:rPr lang="en-US" sz="2000" dirty="0" err="1"/>
              <a:t>n.d.</a:t>
            </a:r>
            <a:r>
              <a:rPr lang="en-US" sz="2000" dirty="0"/>
              <a:t> Web. 19 Aug. 2014. &lt;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www.merriam-webster.com/dictionary/literate</a:t>
            </a:r>
            <a:r>
              <a:rPr lang="en-US" sz="2000" dirty="0" smtClean="0"/>
              <a:t>.)</a:t>
            </a:r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61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Literate Person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The Person Who Able to 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Read 						Write </a:t>
            </a:r>
          </a:p>
          <a:p>
            <a:pPr algn="just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Or Understand what He / She is </a:t>
            </a:r>
          </a:p>
          <a:p>
            <a:pPr algn="ctr">
              <a:buNone/>
            </a:pPr>
            <a:r>
              <a:rPr lang="en-US" b="1" dirty="0" smtClean="0"/>
              <a:t>reading or writing.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962400" y="1524000"/>
            <a:ext cx="1066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1600200" y="2819400"/>
            <a:ext cx="19050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562600" y="2819400"/>
            <a:ext cx="14478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505994" y="4037806"/>
            <a:ext cx="1981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Illiterate </a:t>
            </a:r>
            <a:r>
              <a:rPr lang="en-US" b="1" dirty="0"/>
              <a:t>Person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The Person Who is not Able to 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Read 						Write </a:t>
            </a:r>
          </a:p>
          <a:p>
            <a:pPr algn="just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Or Understand what He / She is </a:t>
            </a:r>
          </a:p>
          <a:p>
            <a:pPr algn="ctr">
              <a:buNone/>
            </a:pPr>
            <a:r>
              <a:rPr lang="en-US" b="1" dirty="0" smtClean="0"/>
              <a:t>reading or writing.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962400" y="1524000"/>
            <a:ext cx="1066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1600200" y="2819400"/>
            <a:ext cx="1905000" cy="1066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57800" y="2819400"/>
            <a:ext cx="1598612" cy="1143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505994" y="4037806"/>
            <a:ext cx="1981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International Literacy Day: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September </a:t>
            </a:r>
            <a:r>
              <a:rPr lang="en-US" b="1" dirty="0" smtClean="0"/>
              <a:t>8 </a:t>
            </a:r>
            <a:r>
              <a:rPr lang="en-US" dirty="0" smtClean="0"/>
              <a:t>was declared </a:t>
            </a:r>
            <a:r>
              <a:rPr lang="en-US" b="1" dirty="0" smtClean="0"/>
              <a:t>International Literacy Day </a:t>
            </a:r>
            <a:r>
              <a:rPr lang="en-US" dirty="0" smtClean="0"/>
              <a:t>by UNESCO 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Education</a:t>
            </a:r>
          </a:p>
          <a:p>
            <a:pPr marL="0" indent="0" algn="just">
              <a:buNone/>
            </a:pPr>
            <a:r>
              <a:rPr lang="en-US" dirty="0" smtClean="0"/>
              <a:t>I</a:t>
            </a:r>
            <a:r>
              <a:rPr lang="en-US" b="1" dirty="0" smtClean="0"/>
              <a:t>ntroduction:</a:t>
            </a:r>
            <a:endParaRPr lang="en-US" dirty="0" smtClean="0"/>
          </a:p>
          <a:p>
            <a:pPr algn="just"/>
            <a:r>
              <a:rPr lang="en-US" dirty="0" smtClean="0"/>
              <a:t>Education </a:t>
            </a:r>
            <a:r>
              <a:rPr lang="en-US" dirty="0"/>
              <a:t>is the most constructive factor for any society as it opens new </a:t>
            </a:r>
            <a:r>
              <a:rPr lang="en-US" dirty="0" smtClean="0"/>
              <a:t>horizons / limits </a:t>
            </a:r>
            <a:r>
              <a:rPr lang="en-US" dirty="0"/>
              <a:t>for the people to perceive things in different </a:t>
            </a:r>
            <a:r>
              <a:rPr lang="en-US" dirty="0" smtClean="0"/>
              <a:t>dimensions.</a:t>
            </a:r>
          </a:p>
          <a:p>
            <a:pPr algn="just"/>
            <a:r>
              <a:rPr lang="en-US" dirty="0" smtClean="0"/>
              <a:t>A </a:t>
            </a:r>
            <a:r>
              <a:rPr lang="en-US" dirty="0"/>
              <a:t>nation cannot properly understand national aims and goals, if the majority of people remain uneducated.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cannot understand the value of unity and discipline in life and remain unaware of the latest advancements. </a:t>
            </a:r>
            <a:endParaRPr lang="en-US" dirty="0" smtClean="0"/>
          </a:p>
          <a:p>
            <a:pPr algn="just"/>
            <a:r>
              <a:rPr lang="en-US" dirty="0" smtClean="0"/>
              <a:t>Education </a:t>
            </a:r>
            <a:r>
              <a:rPr lang="en-US" dirty="0"/>
              <a:t>improves human, Physical and other resources which further improve the factors of production. So, it is important to set a proper system for education.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12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" panose="02020603050405020304" pitchFamily="18" charset="0"/>
                <a:cs typeface="Times" panose="02020603050405020304" pitchFamily="18" charset="0"/>
              </a:rPr>
              <a:t>Meaning of Education:</a:t>
            </a:r>
          </a:p>
          <a:p>
            <a:pPr algn="just"/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Different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education theorists have given different derivation of the term education among the important one are,</a:t>
            </a:r>
          </a:p>
          <a:p>
            <a:pPr algn="just"/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The word education is derived from the Latin word “ 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educara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” which means “to rare “ to nourish” and “ to bring up”.</a:t>
            </a:r>
          </a:p>
          <a:p>
            <a:pPr algn="just"/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Some are the view that education means “to draw out” “to foster” .</a:t>
            </a:r>
          </a:p>
          <a:p>
            <a:pPr algn="just"/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One school of thought believes that education is derived from the Latin word “</a:t>
            </a:r>
            <a:r>
              <a:rPr lang="en-US" sz="2400" dirty="0" err="1">
                <a:latin typeface="Times" panose="02020603050405020304" pitchFamily="18" charset="0"/>
                <a:cs typeface="Times" panose="02020603050405020304" pitchFamily="18" charset="0"/>
              </a:rPr>
              <a:t>educaturn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” which means the act of training. Hence education is “training of child”.</a:t>
            </a:r>
          </a:p>
          <a:p>
            <a:pPr algn="just"/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From the close study of the above meaning of education, the key words are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To bring up, to draw out, to lead out, to nourish, to rear, to teach, and to train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. 	</a:t>
            </a:r>
          </a:p>
          <a:p>
            <a:pPr marL="0" indent="0" algn="just">
              <a:buNone/>
            </a:pP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		</a:t>
            </a:r>
            <a:r>
              <a:rPr lang="en-US" sz="1600" dirty="0" smtClean="0">
                <a:latin typeface="Times" panose="02020603050405020304" pitchFamily="18" charset="0"/>
                <a:cs typeface="Times" panose="02020603050405020304" pitchFamily="18" charset="0"/>
              </a:rPr>
              <a:t>(D </a:t>
            </a:r>
            <a:r>
              <a:rPr lang="en-US" sz="1600" dirty="0" err="1">
                <a:latin typeface="Times" panose="02020603050405020304" pitchFamily="18" charset="0"/>
                <a:cs typeface="Times" panose="02020603050405020304" pitchFamily="18" charset="0"/>
              </a:rPr>
              <a:t>vigaya</a:t>
            </a: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1600" dirty="0" err="1">
                <a:latin typeface="Times" panose="02020603050405020304" pitchFamily="18" charset="0"/>
                <a:cs typeface="Times" panose="02020603050405020304" pitchFamily="18" charset="0"/>
              </a:rPr>
              <a:t>lakshmi</a:t>
            </a: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en-US" sz="1600" dirty="0" err="1">
                <a:latin typeface="Times" panose="02020603050405020304" pitchFamily="18" charset="0"/>
                <a:cs typeface="Times" panose="02020603050405020304" pitchFamily="18" charset="0"/>
              </a:rPr>
              <a:t>bashkara</a:t>
            </a: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1600" dirty="0" err="1">
                <a:latin typeface="Times" panose="02020603050405020304" pitchFamily="18" charset="0"/>
                <a:cs typeface="Times" panose="02020603050405020304" pitchFamily="18" charset="0"/>
              </a:rPr>
              <a:t>roa</a:t>
            </a: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. Basic education 2004, </a:t>
            </a:r>
            <a:r>
              <a:rPr lang="en-US" sz="1600" dirty="0" smtClean="0">
                <a:latin typeface="Times" panose="02020603050405020304" pitchFamily="18" charset="0"/>
                <a:cs typeface="Times" panose="02020603050405020304" pitchFamily="18" charset="0"/>
              </a:rPr>
              <a:t>p.46-47</a:t>
            </a: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2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" panose="02020603050405020304" pitchFamily="18" charset="0"/>
                <a:cs typeface="Times" panose="02020603050405020304" pitchFamily="18" charset="0"/>
              </a:rPr>
              <a:t>Definitions: </a:t>
            </a:r>
          </a:p>
          <a:p>
            <a:pPr marL="0" indent="0">
              <a:buNone/>
            </a:pP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In Oxford dictionary it is a “process to give intellectual, moral and social instructions especially as a formal and prolonged process, which may include training or instruction for a particular purpose. It includes development of character mental power through Systematic instruction” </a:t>
            </a: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According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to Ruskin “Education does not mean teaching people to know what they do not know; it means teaching them to behave, as they do not, for”. </a:t>
            </a:r>
            <a:endParaRPr lang="en-US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/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In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simple words, it can be defined as “polishing, trimming and civilizing personality”</a:t>
            </a:r>
          </a:p>
          <a:p>
            <a:pPr algn="just"/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Plato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defined education as “a process of development of physical and mental qualities of human kind.</a:t>
            </a:r>
          </a:p>
          <a:p>
            <a:pPr algn="just"/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According to Imam </a:t>
            </a:r>
            <a:r>
              <a:rPr lang="en-US" dirty="0" err="1" smtClean="0">
                <a:latin typeface="Times" panose="02020603050405020304" pitchFamily="18" charset="0"/>
                <a:cs typeface="Times" panose="02020603050405020304" pitchFamily="18" charset="0"/>
              </a:rPr>
              <a:t>Ghazali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, education is “a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process which enable an individual to distinguish between true and false the good and bad the right conduct and evil doing</a:t>
            </a:r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709</Words>
  <Application>Microsoft Office PowerPoint</Application>
  <PresentationFormat>On-screen Show (4:3)</PresentationFormat>
  <Paragraphs>151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</vt:lpstr>
      <vt:lpstr>Times New Roman</vt:lpstr>
      <vt:lpstr>Office Theme</vt:lpstr>
      <vt:lpstr>Lec: 16 - SFSS - SP – 03a</vt:lpstr>
      <vt:lpstr>Illiteracy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Literacy Rate in Pakistan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Faiq Shah</cp:lastModifiedBy>
  <cp:revision>482</cp:revision>
  <dcterms:created xsi:type="dcterms:W3CDTF">2006-08-16T00:00:00Z</dcterms:created>
  <dcterms:modified xsi:type="dcterms:W3CDTF">2020-04-12T08:51:55Z</dcterms:modified>
</cp:coreProperties>
</file>